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3" r:id="rId3"/>
    <p:sldId id="279" r:id="rId4"/>
    <p:sldId id="267" r:id="rId5"/>
    <p:sldId id="276" r:id="rId6"/>
    <p:sldId id="280" r:id="rId7"/>
    <p:sldId id="281" r:id="rId8"/>
    <p:sldId id="283" r:id="rId9"/>
    <p:sldId id="282" r:id="rId10"/>
    <p:sldId id="284" r:id="rId11"/>
    <p:sldId id="285" r:id="rId12"/>
    <p:sldId id="286" r:id="rId13"/>
    <p:sldId id="287" r:id="rId14"/>
    <p:sldId id="289" r:id="rId15"/>
    <p:sldId id="290" r:id="rId16"/>
    <p:sldId id="292" r:id="rId17"/>
    <p:sldId id="291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54317"/>
    <a:srgbClr val="ECB409"/>
    <a:srgbClr val="DFBD17"/>
    <a:srgbClr val="1A6613"/>
    <a:srgbClr val="FFBA03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9DCAF9ED-07DC-4A11-8D7F-57B35C25682E}" styleName="Medium Style 10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93D81CF-94F2-401A-BA57-92F5A7B2D0C5}" styleName="Medium Style 8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6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1FECB4D8-DB02-4DC6-A0A2-4F2EBAE1DC90}" styleName="Medium Style 1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3B4B98B0-60AC-42C2-AFA5-B58CD77FA1E5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0E3FDE45-AF77-4B5C-9715-49D594BDF05E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60"/>
  </p:normalViewPr>
  <p:slideViewPr>
    <p:cSldViewPr>
      <p:cViewPr varScale="1">
        <p:scale>
          <a:sx n="108" d="100"/>
          <a:sy n="108" d="100"/>
        </p:scale>
        <p:origin x="167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3B9F0CED-7E24-BF4C-9217-89A85EA4613D}" type="datetimeFigureOut">
              <a:rPr lang="en-US"/>
              <a:pPr>
                <a:defRPr/>
              </a:pPr>
              <a:t>5/14/2019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02E9CC9B-1844-7749-A6D1-3AF634BC83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94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8A491313-BF83-BC4F-87DA-A29417CF61EE}" type="datetimeFigureOut">
              <a:rPr lang="en-US"/>
              <a:pPr>
                <a:defRPr/>
              </a:pPr>
              <a:t>5/14/2019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pPr lvl="0"/>
            <a:endParaRPr lang="en-US" noProof="0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42310910-2610-F946-B908-1B939B60B2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78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croll_GrnDuo copy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8025" r="139" b="24075"/>
          <a:stretch>
            <a:fillRect/>
          </a:stretch>
        </p:blipFill>
        <p:spPr bwMode="auto">
          <a:xfrm>
            <a:off x="0" y="-7938"/>
            <a:ext cx="9144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284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685800" y="533400"/>
            <a:ext cx="7620000" cy="5715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1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00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A6613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054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>
                    <a:lumMod val="50000"/>
                  </a:schemeClr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765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MasonMRev.png"/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t="20023" r="-497" b="5925"/>
          <a:stretch>
            <a:fillRect/>
          </a:stretch>
        </p:blipFill>
        <p:spPr bwMode="auto">
          <a:xfrm>
            <a:off x="0" y="0"/>
            <a:ext cx="9994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117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99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 descr="Johnson-Center_Architecural_Detai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0"/>
            <a:ext cx="8875712" cy="6858000"/>
          </a:xfrm>
          <a:prstGeom prst="rect">
            <a:avLst/>
          </a:prstGeom>
          <a:solidFill>
            <a:schemeClr val="accent5"/>
          </a:solidFill>
          <a:ln w="25400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739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solidFill>
            <a:srgbClr val="DFBD17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0" descr="Bull Run_Architecural_Detail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7086600" cy="693582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809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8975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" name="Picture 1" descr="Founder's Hall_Architecural Detail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63"/>
          <a:stretch/>
        </p:blipFill>
        <p:spPr>
          <a:xfrm>
            <a:off x="3733800" y="0"/>
            <a:ext cx="5410200" cy="6890412"/>
          </a:xfrm>
          <a:prstGeom prst="rect">
            <a:avLst/>
          </a:prstGeom>
        </p:spPr>
      </p:pic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5334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586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0826017.jpg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13677"/>
          <a:stretch/>
        </p:blipFill>
        <p:spPr>
          <a:xfrm>
            <a:off x="0" y="0"/>
            <a:ext cx="9144000" cy="4648200"/>
          </a:xfrm>
          <a:prstGeom prst="rect">
            <a:avLst/>
          </a:prstGeom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FFBA03">
              <a:alpha val="66000"/>
            </a:srgb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506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40424502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1" b="6737"/>
          <a:stretch>
            <a:fillRect/>
          </a:stretch>
        </p:blipFill>
        <p:spPr bwMode="auto">
          <a:xfrm>
            <a:off x="0" y="0"/>
            <a:ext cx="9144000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tx2">
              <a:alpha val="66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4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31108588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 b="12827"/>
          <a:stretch>
            <a:fillRect/>
          </a:stretch>
        </p:blipFill>
        <p:spPr bwMode="auto">
          <a:xfrm>
            <a:off x="0" y="0"/>
            <a:ext cx="9144000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tx1">
              <a:alpha val="66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1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3011573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0" b="3087"/>
          <a:stretch>
            <a:fillRect/>
          </a:stretch>
        </p:blipFill>
        <p:spPr bwMode="auto">
          <a:xfrm>
            <a:off x="0" y="0"/>
            <a:ext cx="9144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chemeClr val="accent4">
              <a:lumMod val="50000"/>
              <a:alpha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6" name="Picture 8" descr="GMUgreengold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334000"/>
            <a:ext cx="20748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93420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3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79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Grp="1"/>
          </p:cNvSpPr>
          <p:nvPr>
            <p:ph type="body" sz="quarter" idx="13"/>
          </p:nvPr>
        </p:nvSpPr>
        <p:spPr>
          <a:xfrm>
            <a:off x="310896" y="381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/>
          </p:nvPr>
        </p:nvSpPr>
        <p:spPr>
          <a:xfrm>
            <a:off x="304800" y="838200"/>
            <a:ext cx="739140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/>
          </p:nvPr>
        </p:nvSpPr>
        <p:spPr>
          <a:xfrm>
            <a:off x="310896" y="1295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/>
          </p:nvPr>
        </p:nvSpPr>
        <p:spPr>
          <a:xfrm>
            <a:off x="310896" y="1752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/>
          </p:nvPr>
        </p:nvSpPr>
        <p:spPr>
          <a:xfrm>
            <a:off x="310896" y="2209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/>
          </p:nvPr>
        </p:nvSpPr>
        <p:spPr>
          <a:xfrm>
            <a:off x="310896" y="2667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/>
          </p:nvPr>
        </p:nvSpPr>
        <p:spPr>
          <a:xfrm>
            <a:off x="310896" y="3124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/>
          </p:nvPr>
        </p:nvSpPr>
        <p:spPr>
          <a:xfrm>
            <a:off x="310896" y="3581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/>
          </p:nvPr>
        </p:nvSpPr>
        <p:spPr>
          <a:xfrm>
            <a:off x="310896" y="40386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/>
          </p:nvPr>
        </p:nvSpPr>
        <p:spPr>
          <a:xfrm>
            <a:off x="310896" y="44958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/>
          </p:nvPr>
        </p:nvSpPr>
        <p:spPr>
          <a:xfrm>
            <a:off x="310896" y="49530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/>
          </p:nvPr>
        </p:nvSpPr>
        <p:spPr>
          <a:xfrm>
            <a:off x="310896" y="54102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/>
          </p:nvPr>
        </p:nvSpPr>
        <p:spPr>
          <a:xfrm>
            <a:off x="7696200" y="381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05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/>
          </p:nvPr>
        </p:nvSpPr>
        <p:spPr>
          <a:xfrm>
            <a:off x="7696200" y="838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/>
          </p:nvPr>
        </p:nvSpPr>
        <p:spPr>
          <a:xfrm>
            <a:off x="7696200" y="1295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/>
          </p:nvPr>
        </p:nvSpPr>
        <p:spPr>
          <a:xfrm>
            <a:off x="7696200" y="17526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endParaRPr lang="en-US" dirty="0"/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/>
          </p:nvPr>
        </p:nvSpPr>
        <p:spPr>
          <a:xfrm>
            <a:off x="7696200" y="22098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/>
          </p:nvPr>
        </p:nvSpPr>
        <p:spPr>
          <a:xfrm>
            <a:off x="7696200" y="2667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/>
          </p:nvPr>
        </p:nvSpPr>
        <p:spPr>
          <a:xfrm>
            <a:off x="7696200" y="3124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/>
          </p:nvPr>
        </p:nvSpPr>
        <p:spPr>
          <a:xfrm>
            <a:off x="7696200" y="3581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/>
          </p:nvPr>
        </p:nvSpPr>
        <p:spPr>
          <a:xfrm>
            <a:off x="7696200" y="40386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/>
          </p:nvPr>
        </p:nvSpPr>
        <p:spPr>
          <a:xfrm>
            <a:off x="7696200" y="44958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/>
          </p:nvPr>
        </p:nvSpPr>
        <p:spPr>
          <a:xfrm>
            <a:off x="7696200" y="49530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/>
          </p:nvPr>
        </p:nvSpPr>
        <p:spPr>
          <a:xfrm>
            <a:off x="7696200" y="54102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/>
          </p:nvPr>
        </p:nvSpPr>
        <p:spPr>
          <a:xfrm>
            <a:off x="310896" y="5867400"/>
            <a:ext cx="7385304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/>
          </p:nvPr>
        </p:nvSpPr>
        <p:spPr>
          <a:xfrm>
            <a:off x="7696200" y="5867400"/>
            <a:ext cx="685800" cy="228600"/>
          </a:xfrm>
          <a:solidFill>
            <a:schemeClr val="tx2"/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10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8077200" cy="5029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699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4800" y="1066800"/>
            <a:ext cx="38862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495800" y="1066800"/>
            <a:ext cx="3886200" cy="5029200"/>
          </a:xfrm>
        </p:spPr>
        <p:txBody>
          <a:bodyPr spcCol="0"/>
          <a:lstStyle>
            <a:lvl1pPr>
              <a:defRPr sz="1400"/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6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84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4800" y="4343400"/>
            <a:ext cx="8077200" cy="1981200"/>
          </a:xfrm>
        </p:spPr>
        <p:txBody>
          <a:bodyPr numCol="3"/>
          <a:lstStyle>
            <a:lvl1pPr>
              <a:defRPr baseline="0"/>
            </a:lvl1pPr>
            <a:lvl2pPr marL="0" indent="0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04800" y="838200"/>
            <a:ext cx="8077200" cy="3200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8"/>
          <p:cNvSpPr>
            <a:spLocks noGrp="1"/>
          </p:cNvSpPr>
          <p:nvPr>
            <p:ph type="body" sz="quarter" idx="15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 tIns="0" bIns="0" anchor="t" anchorCtr="0"/>
          <a:lstStyle>
            <a:lvl1pPr marL="0" indent="0">
              <a:spcBef>
                <a:spcPts val="0"/>
              </a:spcBef>
              <a:defRPr sz="1400" b="1" i="0" cap="all" spc="12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9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chemeClr val="tx1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381000" y="381000"/>
            <a:ext cx="8001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34"/>
          <p:cNvSpPr txBox="1">
            <a:spLocks/>
          </p:cNvSpPr>
          <p:nvPr/>
        </p:nvSpPr>
        <p:spPr>
          <a:xfrm>
            <a:off x="4648200" y="6477000"/>
            <a:ext cx="3733800" cy="304800"/>
          </a:xfrm>
          <a:prstGeom prst="rect">
            <a:avLst/>
          </a:prstGeom>
        </p:spPr>
        <p:txBody>
          <a:bodyPr rIns="0"/>
          <a:lstStyle>
            <a:lvl1pPr marL="0" algn="l" rtl="0" latinLnBrk="0">
              <a:defRPr sz="900" kern="1200" cap="all" spc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spc="150" dirty="0">
                <a:solidFill>
                  <a:srgbClr val="000000"/>
                </a:solidFill>
              </a:rPr>
              <a:t>GEORGE MASON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4" r:id="rId9"/>
    <p:sldLayoutId id="2147483728" r:id="rId10"/>
    <p:sldLayoutId id="2147483712" r:id="rId11"/>
    <p:sldLayoutId id="2147483725" r:id="rId12"/>
    <p:sldLayoutId id="2147483726" r:id="rId13"/>
    <p:sldLayoutId id="2147483727" r:id="rId14"/>
    <p:sldLayoutId id="2147483713" r:id="rId15"/>
    <p:sldLayoutId id="2147483717" r:id="rId16"/>
    <p:sldLayoutId id="2147483724" r:id="rId17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cap="small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  <a:extLst/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0000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sz="1100">
          <a:solidFill>
            <a:srgbClr val="000000"/>
          </a:solidFill>
          <a:latin typeface="+mn-lt"/>
          <a:ea typeface="ＭＳ Ｐゴシック" charset="0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cru.uea.ac.uk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GLOBAL TEMPRATURE CHANGE 1850-2016 (model)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93D830-8F73-423A-9019-25D96D021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4706112"/>
            <a:ext cx="6248400" cy="1618488"/>
          </a:xfrm>
        </p:spPr>
        <p:txBody>
          <a:bodyPr/>
          <a:lstStyle/>
          <a:p>
            <a:r>
              <a:rPr lang="en-US" dirty="0" err="1"/>
              <a:t>Volgenau</a:t>
            </a:r>
            <a:r>
              <a:rPr lang="en-US" dirty="0"/>
              <a:t> School of Engineering</a:t>
            </a:r>
          </a:p>
          <a:p>
            <a:r>
              <a:rPr lang="en-US" dirty="0"/>
              <a:t>STAT-515 (Spring 2019)</a:t>
            </a:r>
          </a:p>
          <a:p>
            <a:r>
              <a:rPr lang="en-US" dirty="0"/>
              <a:t>Prof: </a:t>
            </a:r>
            <a:r>
              <a:rPr lang="en-US" dirty="0" err="1"/>
              <a:t>Pramita</a:t>
            </a:r>
            <a:r>
              <a:rPr lang="en-US" dirty="0"/>
              <a:t> </a:t>
            </a:r>
            <a:r>
              <a:rPr lang="en-US" dirty="0" err="1"/>
              <a:t>Bagchi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Navy </a:t>
            </a:r>
            <a:r>
              <a:rPr lang="en-US" b="0" dirty="0" err="1"/>
              <a:t>Merianda</a:t>
            </a:r>
            <a:endParaRPr lang="en-US" b="0" dirty="0"/>
          </a:p>
          <a:p>
            <a:r>
              <a:rPr lang="en-US" b="0" dirty="0"/>
              <a:t>Garima </a:t>
            </a:r>
            <a:r>
              <a:rPr lang="en-US" b="0" dirty="0" err="1"/>
              <a:t>Oswal</a:t>
            </a:r>
            <a:endParaRPr lang="en-US" b="0" dirty="0"/>
          </a:p>
          <a:p>
            <a:r>
              <a:rPr lang="en-US" b="0" dirty="0"/>
              <a:t>Ahmed Mahfouz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A8BC6C5-2252-45E8-8874-2D3FD44C52E1}"/>
              </a:ext>
            </a:extLst>
          </p:cNvPr>
          <p:cNvSpPr txBox="1">
            <a:spLocks/>
          </p:cNvSpPr>
          <p:nvPr/>
        </p:nvSpPr>
        <p:spPr bwMode="auto">
          <a:xfrm>
            <a:off x="212324" y="4695548"/>
            <a:ext cx="6248400" cy="17814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300" b="1">
                <a:solidFill>
                  <a:schemeClr val="accent4">
                    <a:shade val="50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kern="0" dirty="0" err="1"/>
              <a:t>Volgenau</a:t>
            </a:r>
            <a:r>
              <a:rPr lang="en-US" kern="0" dirty="0"/>
              <a:t> School of Engineering</a:t>
            </a:r>
          </a:p>
          <a:p>
            <a:r>
              <a:rPr lang="en-US" kern="0" dirty="0"/>
              <a:t>STAT-515 (Spring 2019)</a:t>
            </a:r>
          </a:p>
          <a:p>
            <a:r>
              <a:rPr lang="en-US" kern="0" dirty="0"/>
              <a:t>Prof: </a:t>
            </a:r>
            <a:r>
              <a:rPr lang="en-US" kern="0" dirty="0" err="1"/>
              <a:t>Pramita</a:t>
            </a:r>
            <a:r>
              <a:rPr lang="en-US" kern="0" dirty="0"/>
              <a:t> </a:t>
            </a:r>
            <a:r>
              <a:rPr lang="en-US" kern="0" dirty="0" err="1"/>
              <a:t>Bagchi</a:t>
            </a:r>
            <a:endParaRPr lang="en-US" kern="0" dirty="0"/>
          </a:p>
          <a:p>
            <a:endParaRPr lang="en-US" b="0" kern="0" dirty="0"/>
          </a:p>
          <a:p>
            <a:r>
              <a:rPr lang="en-US" b="0" kern="0" dirty="0"/>
              <a:t>Navy </a:t>
            </a:r>
            <a:r>
              <a:rPr lang="en-US" b="0" kern="0" dirty="0" err="1"/>
              <a:t>Merianda</a:t>
            </a:r>
            <a:endParaRPr lang="en-US" b="0" kern="0" dirty="0"/>
          </a:p>
          <a:p>
            <a:r>
              <a:rPr lang="en-US" b="0" kern="0" dirty="0"/>
              <a:t>Garima </a:t>
            </a:r>
            <a:r>
              <a:rPr lang="en-US" b="0" kern="0" dirty="0" err="1"/>
              <a:t>Oswal</a:t>
            </a:r>
            <a:endParaRPr lang="en-US" b="0" kern="0" dirty="0"/>
          </a:p>
          <a:p>
            <a:r>
              <a:rPr lang="en-US" b="0" kern="0" dirty="0"/>
              <a:t>Ahmed Mahfouz</a:t>
            </a:r>
          </a:p>
          <a:p>
            <a:r>
              <a:rPr lang="en-US" b="0" kern="0" dirty="0"/>
              <a:t>Vivian </a:t>
            </a:r>
            <a:r>
              <a:rPr lang="en-US" b="0" dirty="0" err="1"/>
              <a:t>Pakalapati</a:t>
            </a:r>
            <a:endParaRPr lang="en-US" b="0" kern="0" dirty="0"/>
          </a:p>
          <a:p>
            <a:endParaRPr lang="en-US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FD3C1-0F43-474A-95C9-1EE2FD412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Aggregated visualizations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E7794-CCA0-46E8-9621-05B5928A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46590"/>
            <a:ext cx="8133955" cy="4698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60AB1-6817-4174-BDE5-F8A0B919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5422476"/>
            <a:ext cx="1438275" cy="1360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95B547-2F88-4A24-A22C-0C1561E0CDC8}"/>
              </a:ext>
            </a:extLst>
          </p:cNvPr>
          <p:cNvSpPr/>
          <p:nvPr/>
        </p:nvSpPr>
        <p:spPr>
          <a:xfrm>
            <a:off x="685800" y="5638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Greenhouse gases</a:t>
            </a:r>
            <a:r>
              <a:rPr lang="en-US" dirty="0"/>
              <a:t>, seems the most influential factors amongst them.</a:t>
            </a:r>
          </a:p>
        </p:txBody>
      </p:sp>
    </p:spTree>
    <p:extLst>
      <p:ext uri="{BB962C8B-B14F-4D97-AF65-F5344CB8AC3E}">
        <p14:creationId xmlns:p14="http://schemas.microsoft.com/office/powerpoint/2010/main" val="363985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87859-EA6F-45C1-A21F-E6FFFF8F4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Multiple linear regression model and variable selection</a:t>
            </a:r>
          </a:p>
          <a:p>
            <a:r>
              <a:rPr lang="en-US" dirty="0"/>
              <a:t>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9C587-BCA3-4D55-B344-25E53DAE3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Questions wanted to answer: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Is there any relationship between the different </a:t>
            </a:r>
            <a:r>
              <a:rPr lang="en-US" sz="2000" dirty="0" err="1"/>
              <a:t>forcings</a:t>
            </a:r>
            <a:r>
              <a:rPr lang="en-US" sz="2000" dirty="0"/>
              <a:t> and the climate temperature increase?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Which forcing has a strong relationship and is an important variable to predict the Climate Temperature increase?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How accurate our estimated model for prediction?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0525A-7F64-416B-91AB-88E0A150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559935"/>
            <a:ext cx="2219325" cy="15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0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87859-EA6F-45C1-A21F-E6FFFF8F4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Multiple linear regression model and variable selection</a:t>
            </a:r>
          </a:p>
          <a:p>
            <a:r>
              <a:rPr lang="en-US" dirty="0"/>
              <a:t>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9C587-BCA3-4D55-B344-25E53DAE3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56" y="838200"/>
            <a:ext cx="8077200" cy="5029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Is there any relationship between the different </a:t>
            </a:r>
            <a:r>
              <a:rPr lang="en-US" sz="2000" dirty="0" err="1"/>
              <a:t>forcings</a:t>
            </a:r>
            <a:r>
              <a:rPr lang="en-US" sz="2000" dirty="0"/>
              <a:t> and the climate temperature increase?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C8654-22DC-467D-8DD0-9243701D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03" y="1463676"/>
            <a:ext cx="7819194" cy="4403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3E1D2F-19AC-4664-AE60-F3B42512B1D7}"/>
              </a:ext>
            </a:extLst>
          </p:cNvPr>
          <p:cNvSpPr/>
          <p:nvPr/>
        </p:nvSpPr>
        <p:spPr>
          <a:xfrm>
            <a:off x="765699" y="5840027"/>
            <a:ext cx="533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Looking at the diagnostics plot for a multiple linear regression model for all the variables. It seems like there is a linear relationship it’s not just a random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BDFE1-7D22-4DB3-A44D-11CFA703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06" y="5715000"/>
            <a:ext cx="751828" cy="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87859-EA6F-45C1-A21F-E6FFFF8F4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Multiple linear regression model and variable selection</a:t>
            </a:r>
          </a:p>
          <a:p>
            <a:r>
              <a:rPr lang="en-US" dirty="0"/>
              <a:t>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9C587-BCA3-4D55-B344-25E53DAE3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56" y="838200"/>
            <a:ext cx="8077200" cy="5029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Which forcing has a strong relationship and is an important variable to predict the Climate Temperature increase?</a:t>
            </a:r>
          </a:p>
          <a:p>
            <a:pPr marL="0" indent="0"/>
            <a:r>
              <a:rPr lang="en-US" sz="2000" dirty="0"/>
              <a:t>After doing a subset selection, the BIC (Bayesian Information Criterion) has a minimum at 1 variable. The BIC is often chosen the preferred model selection criterion.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E1D2F-19AC-4664-AE60-F3B42512B1D7}"/>
              </a:ext>
            </a:extLst>
          </p:cNvPr>
          <p:cNvSpPr/>
          <p:nvPr/>
        </p:nvSpPr>
        <p:spPr>
          <a:xfrm>
            <a:off x="2895600" y="5908777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Greenhouse gases </a:t>
            </a:r>
            <a:r>
              <a:rPr lang="en-US" dirty="0"/>
              <a:t>is the most significant variable and the best variable to build our model and make predictions.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1717-FC17-4C8F-8B21-46851F5D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34" y="2502341"/>
            <a:ext cx="6310544" cy="3517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9153B-843C-47DC-9733-77528B28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62" y="5554020"/>
            <a:ext cx="1740943" cy="11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6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87859-EA6F-45C1-A21F-E6FFFF8F4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Multiple linear regression model and variable selection</a:t>
            </a:r>
          </a:p>
          <a:p>
            <a:r>
              <a:rPr lang="en-US" dirty="0"/>
              <a:t>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9C587-BCA3-4D55-B344-25E53DAE3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56" y="838200"/>
            <a:ext cx="8077200" cy="5029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How accurate our estimated model for prediction?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B4062-D70D-4E02-A0DC-51CF0B52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0" y="1828800"/>
            <a:ext cx="4015916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35F52-9A22-4E70-9D7A-F4C6895D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571" y="1893778"/>
            <a:ext cx="4992573" cy="26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5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87859-EA6F-45C1-A21F-E6FFFF8F4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FUTURE PREDICTIONS</a:t>
            </a:r>
          </a:p>
          <a:p>
            <a:r>
              <a:rPr lang="en-US" dirty="0"/>
              <a:t>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9C587-BCA3-4D55-B344-25E53DAE3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56" y="838200"/>
            <a:ext cx="8077200" cy="5029200"/>
          </a:xfrm>
        </p:spPr>
        <p:txBody>
          <a:bodyPr/>
          <a:lstStyle/>
          <a:p>
            <a:pPr marL="0" indent="0"/>
            <a:r>
              <a:rPr lang="en-US" sz="2000" dirty="0"/>
              <a:t>Now we have built our mode it’s time to do some regression and predict the climate temperature increase by 2030.</a:t>
            </a:r>
          </a:p>
          <a:p>
            <a:pPr marL="0" indent="0"/>
            <a:endParaRPr lang="en-US" sz="2000" dirty="0"/>
          </a:p>
          <a:p>
            <a:pPr marL="0" indent="0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37DDF-4A6E-45C7-B519-E0DA2DAC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4274193" cy="2375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B16D3-9D3C-4DB5-9BAB-4BF11F6C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904999"/>
            <a:ext cx="4317701" cy="2375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D5EB6C-791D-4634-AB1C-96D3CF2D5A0A}"/>
              </a:ext>
            </a:extLst>
          </p:cNvPr>
          <p:cNvSpPr/>
          <p:nvPr/>
        </p:nvSpPr>
        <p:spPr>
          <a:xfrm>
            <a:off x="3245330" y="4383585"/>
            <a:ext cx="2362526" cy="1250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1.322253 C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933801-DA16-47D4-BAF5-E184DC0CA244}"/>
              </a:ext>
            </a:extLst>
          </p:cNvPr>
          <p:cNvSpPr/>
          <p:nvPr/>
        </p:nvSpPr>
        <p:spPr>
          <a:xfrm>
            <a:off x="1905000" y="5638800"/>
            <a:ext cx="579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1.5° Climate Temperature increase is fast approaching. The current WMO report shows with the current rate of emissions, the world will reach 1.5°warming by between 2030 and 2052. </a:t>
            </a:r>
          </a:p>
        </p:txBody>
      </p:sp>
    </p:spTree>
    <p:extLst>
      <p:ext uri="{BB962C8B-B14F-4D97-AF65-F5344CB8AC3E}">
        <p14:creationId xmlns:p14="http://schemas.microsoft.com/office/powerpoint/2010/main" val="121234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87859-EA6F-45C1-A21F-E6FFFF8F4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CONCLUSION</a:t>
            </a:r>
          </a:p>
          <a:p>
            <a:r>
              <a:rPr lang="en-US" dirty="0"/>
              <a:t>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9C587-BCA3-4D55-B344-25E53DAE3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56" y="838200"/>
            <a:ext cx="8077200" cy="5029200"/>
          </a:xfrm>
        </p:spPr>
        <p:txBody>
          <a:bodyPr/>
          <a:lstStyle/>
          <a:p>
            <a:pPr marL="0" indent="0"/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Building the right data visualization plots help understanding and examining the data visually with better insights before constructing your model.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linear model diagnostics plot helped us to examine the relationship between the climate </a:t>
            </a:r>
            <a:r>
              <a:rPr lang="en-US" sz="2000" dirty="0" err="1"/>
              <a:t>forcings</a:t>
            </a:r>
            <a:r>
              <a:rPr lang="en-US" sz="2000" dirty="0"/>
              <a:t> and the temperature and led us to the conclusion that there is a linear relationship.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Variable selection is a key element for building an efficient model and helps focusing on the right variables and reduces the complexity of the final model. </a:t>
            </a:r>
          </a:p>
          <a:p>
            <a:pPr marL="0" indent="0"/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 is a very powerful language with a an excellent and extensive tools to help build a better data visualization and predictive models.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544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31BF260-99F1-4B36-A081-58BD66CE20A2}"/>
              </a:ext>
            </a:extLst>
          </p:cNvPr>
          <p:cNvSpPr txBox="1">
            <a:spLocks/>
          </p:cNvSpPr>
          <p:nvPr/>
        </p:nvSpPr>
        <p:spPr bwMode="auto">
          <a:xfrm>
            <a:off x="838200" y="1676399"/>
            <a:ext cx="6934200" cy="350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endParaRPr lang="en-US" sz="3600" kern="0" dirty="0">
              <a:solidFill>
                <a:srgbClr val="000000"/>
              </a:solidFill>
            </a:endParaRPr>
          </a:p>
          <a:p>
            <a:pPr algn="ctr"/>
            <a:endParaRPr lang="en-US" sz="3600" kern="0" dirty="0">
              <a:solidFill>
                <a:srgbClr val="000000"/>
              </a:solidFill>
            </a:endParaRPr>
          </a:p>
          <a:p>
            <a:pPr algn="ctr"/>
            <a:endParaRPr lang="en-US" sz="3600" kern="0" dirty="0">
              <a:solidFill>
                <a:srgbClr val="000000"/>
              </a:solidFill>
            </a:endParaRPr>
          </a:p>
          <a:p>
            <a:pPr algn="ctr"/>
            <a:r>
              <a:rPr lang="en-US" sz="3600" kern="0" dirty="0">
                <a:solidFill>
                  <a:srgbClr val="000000"/>
                </a:solidFill>
              </a:rPr>
              <a:t>Thank you!</a:t>
            </a:r>
          </a:p>
          <a:p>
            <a:pPr algn="ctr"/>
            <a:r>
              <a:rPr lang="en-US" sz="3600" kern="0" dirty="0">
                <a:solidFill>
                  <a:srgbClr val="000000"/>
                </a:solidFill>
              </a:rPr>
              <a:t>Q&amp;A</a:t>
            </a:r>
          </a:p>
          <a:p>
            <a:pPr algn="ctr"/>
            <a:endParaRPr lang="en-US" sz="3600" kern="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3AA85-11B9-43A2-8FF4-08E3CA35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2362200"/>
            <a:ext cx="26955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2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04800" y="381000"/>
            <a:ext cx="8077200" cy="381000"/>
          </a:xfrm>
        </p:spPr>
        <p:txBody>
          <a:bodyPr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rgbClr val="ECB409"/>
                </a:solidFill>
                <a:ea typeface="+mn-ea"/>
                <a:cs typeface="+mn-cs"/>
              </a:rPr>
              <a:t>AGENDA</a:t>
            </a:r>
            <a:r>
              <a:rPr lang="en-US" sz="1400" dirty="0">
                <a:solidFill>
                  <a:srgbClr val="ECB409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1945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81000" y="1066800"/>
            <a:ext cx="8001000" cy="5029200"/>
          </a:xfrm>
        </p:spPr>
        <p:txBody>
          <a:bodyPr/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</a:rPr>
              <a:t>Redesign project dataset and visuals recap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</a:rPr>
              <a:t>NASA </a:t>
            </a:r>
            <a:r>
              <a:rPr lang="en-US" sz="2400" dirty="0" err="1">
                <a:latin typeface="Calibri" charset="0"/>
              </a:rPr>
              <a:t>forcings</a:t>
            </a:r>
            <a:r>
              <a:rPr lang="en-US" sz="2400" dirty="0">
                <a:latin typeface="Calibri" charset="0"/>
              </a:rPr>
              <a:t> in GISS Climate Models CMIP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</a:rPr>
              <a:t>Combining Hadcrut4 and CMIP datasets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</a:rPr>
              <a:t>Visualizing the combined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</a:rPr>
              <a:t>Multiple linear regression model and variable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</a:rPr>
              <a:t>Future prediction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</a:rPr>
              <a:t>Conclusion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charset="0"/>
              </a:rPr>
              <a:t>Q&amp;A</a:t>
            </a:r>
          </a:p>
        </p:txBody>
      </p:sp>
      <p:pic>
        <p:nvPicPr>
          <p:cNvPr id="2050" name="Picture 2" descr="Image result for climate pictures">
            <a:extLst>
              <a:ext uri="{FF2B5EF4-FFF2-40B4-BE49-F238E27FC236}">
                <a16:creationId xmlns:a16="http://schemas.microsoft.com/office/drawing/2014/main" id="{67549323-7F4E-46C7-B4F4-DF6F87CF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415254"/>
            <a:ext cx="22479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31BF260-99F1-4B36-A081-58BD66CE20A2}"/>
              </a:ext>
            </a:extLst>
          </p:cNvPr>
          <p:cNvSpPr txBox="1">
            <a:spLocks/>
          </p:cNvSpPr>
          <p:nvPr/>
        </p:nvSpPr>
        <p:spPr bwMode="auto">
          <a:xfrm>
            <a:off x="838200" y="1676399"/>
            <a:ext cx="6934200" cy="350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sz="3600" kern="0" dirty="0">
                <a:solidFill>
                  <a:srgbClr val="000000"/>
                </a:solidFill>
              </a:rPr>
              <a:t>Hello again!</a:t>
            </a:r>
          </a:p>
        </p:txBody>
      </p:sp>
      <p:pic>
        <p:nvPicPr>
          <p:cNvPr id="4100" name="Picture 4" descr="Image result for climate pictures">
            <a:extLst>
              <a:ext uri="{FF2B5EF4-FFF2-40B4-BE49-F238E27FC236}">
                <a16:creationId xmlns:a16="http://schemas.microsoft.com/office/drawing/2014/main" id="{24DDD9B2-6E27-42A1-B601-F99DF1DB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406966"/>
            <a:ext cx="5486400" cy="204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07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Redesign project dataset and visuals recap</a:t>
            </a:r>
          </a:p>
        </p:txBody>
      </p:sp>
      <p:sp>
        <p:nvSpPr>
          <p:cNvPr id="2048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474" y="685800"/>
            <a:ext cx="8077200" cy="2209800"/>
          </a:xfrm>
        </p:spPr>
        <p:txBody>
          <a:bodyPr/>
          <a:lstStyle/>
          <a:p>
            <a:r>
              <a:rPr lang="en-US" b="1" dirty="0"/>
              <a:t>HadCRUT4</a:t>
            </a:r>
          </a:p>
          <a:p>
            <a:br>
              <a:rPr lang="en-US" dirty="0"/>
            </a:br>
            <a:r>
              <a:rPr lang="en-US" dirty="0"/>
              <a:t>HadCRUT4 is a gridded dataset of global historical surface temperature anomalies relative to a 1961-1990 reference period. Data are available for each month since January 1850, on a 5 degree grid. The dataset is a collaborative product of the Met Office Hadley Centre and the </a:t>
            </a:r>
            <a:r>
              <a:rPr lang="en-US" dirty="0">
                <a:hlinkClick r:id="rId2"/>
              </a:rPr>
              <a:t>Climatic Research Unit at the University of East Anglia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>
              <a:latin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EA6DF-2E93-42D9-B13F-F3295A83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914095"/>
            <a:ext cx="4986337" cy="3469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F9891A-6BF4-48DF-8C22-A571FAD66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0" y="685800"/>
            <a:ext cx="895350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Redesign project dataset and visuals recap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B63070-D4B7-41FD-95D8-90DED6B74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228600" y="4876800"/>
            <a:ext cx="4648200" cy="609600"/>
          </a:xfrm>
        </p:spPr>
        <p:txBody>
          <a:bodyPr/>
          <a:lstStyle/>
          <a:p>
            <a:endParaRPr lang="en-US" sz="1100" dirty="0"/>
          </a:p>
          <a:p>
            <a:r>
              <a:rPr lang="en-US" sz="1100" dirty="0">
                <a:solidFill>
                  <a:srgbClr val="000000"/>
                </a:solidFill>
              </a:rPr>
              <a:t>         Animated spiral presents global temperature change.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CC7619-B942-4E09-8235-A29FF370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1" y="1914399"/>
            <a:ext cx="2799019" cy="3029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E454E-1F00-46B4-8FD3-BD02F4BAD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685800"/>
            <a:ext cx="5592714" cy="3029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8DC17B-2F4E-4138-BC2D-610BC3B4B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181" y="3681231"/>
            <a:ext cx="5181600" cy="2795769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1AB1FD22-B9C4-495F-BA54-1F5DE443C8D7}"/>
              </a:ext>
            </a:extLst>
          </p:cNvPr>
          <p:cNvSpPr/>
          <p:nvPr/>
        </p:nvSpPr>
        <p:spPr>
          <a:xfrm>
            <a:off x="2819400" y="1752600"/>
            <a:ext cx="706181" cy="3886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6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DC0C3E-2594-4C72-91C3-3CD3016A8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NASA </a:t>
            </a:r>
            <a:r>
              <a:rPr lang="en-US" dirty="0" err="1">
                <a:latin typeface="Calibri" charset="0"/>
              </a:rPr>
              <a:t>Forcings</a:t>
            </a:r>
            <a:r>
              <a:rPr lang="en-US" dirty="0">
                <a:latin typeface="Calibri" charset="0"/>
              </a:rPr>
              <a:t> in GISS Climate Models Dataset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A106BD-BDD2-411C-AB17-692263662291}"/>
              </a:ext>
            </a:extLst>
          </p:cNvPr>
          <p:cNvSpPr txBox="1">
            <a:spLocks/>
          </p:cNvSpPr>
          <p:nvPr/>
        </p:nvSpPr>
        <p:spPr bwMode="auto">
          <a:xfrm>
            <a:off x="304800" y="762000"/>
            <a:ext cx="8077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b="1" dirty="0"/>
          </a:p>
          <a:p>
            <a:r>
              <a:rPr lang="en-US" b="1" dirty="0" err="1"/>
              <a:t>Forcings</a:t>
            </a:r>
            <a:r>
              <a:rPr lang="en-US" b="1" dirty="0"/>
              <a:t> in GISS Climate Models</a:t>
            </a:r>
          </a:p>
          <a:p>
            <a:r>
              <a:rPr lang="en-US" kern="0" dirty="0"/>
              <a:t>	</a:t>
            </a:r>
            <a:r>
              <a:rPr lang="en-US" kern="0" dirty="0" err="1"/>
              <a:t>Forcings</a:t>
            </a:r>
            <a:r>
              <a:rPr lang="en-US" kern="0" dirty="0"/>
              <a:t> can be specified in a number of different ways. Traditionally, </a:t>
            </a:r>
            <a:r>
              <a:rPr lang="en-US" kern="0" dirty="0" err="1"/>
              <a:t>forcings</a:t>
            </a:r>
            <a:r>
              <a:rPr lang="en-US" kern="0" dirty="0"/>
              <a:t> have been categorized based on specific components in the radiative transfer calculation (concentrations of greenhouse gases, aerosols, surface albedo changes, solar irradiance, etc.). More recently, attribution of </a:t>
            </a:r>
            <a:r>
              <a:rPr lang="en-US" kern="0" dirty="0" err="1"/>
              <a:t>forcings</a:t>
            </a:r>
            <a:r>
              <a:rPr lang="en-US" kern="0" dirty="0"/>
              <a:t> have been made via specific emissions (which may have impacts on multiple atmospheric components) or by processes (such as deforestation) that impact multiple terms at once (e.g., </a:t>
            </a:r>
            <a:r>
              <a:rPr lang="en-US" kern="0" dirty="0" err="1"/>
              <a:t>Shindell</a:t>
            </a:r>
            <a:r>
              <a:rPr lang="en-US" kern="0" dirty="0"/>
              <a:t> et al., 2009).</a:t>
            </a:r>
          </a:p>
          <a:p>
            <a:endParaRPr lang="en-US" b="1" kern="0" dirty="0"/>
          </a:p>
          <a:p>
            <a:r>
              <a:rPr lang="en-US" b="1" kern="0" dirty="0"/>
              <a:t>CMIP5 GISS-E2 Global Radiative </a:t>
            </a:r>
            <a:r>
              <a:rPr lang="en-US" b="1" kern="0" dirty="0" err="1"/>
              <a:t>Forcings</a:t>
            </a:r>
            <a:r>
              <a:rPr lang="en-US" b="1" kern="0" dirty="0"/>
              <a:t> (Fi) Miller et al (2014)</a:t>
            </a:r>
          </a:p>
          <a:p>
            <a:r>
              <a:rPr lang="en-US" dirty="0"/>
              <a:t>	The objective of the Coupled Model </a:t>
            </a:r>
            <a:r>
              <a:rPr lang="en-US" dirty="0" err="1"/>
              <a:t>Intercomparison</a:t>
            </a:r>
            <a:r>
              <a:rPr lang="en-US" dirty="0"/>
              <a:t> Project (CMIP) is to better understand past, present and future climate changes arising from natural, unforced variability or in response to changes in radiative forcing in a multi-model context. </a:t>
            </a:r>
            <a:endParaRPr lang="en-US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D70D8A-4C39-4A7C-9EFC-56995777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83369"/>
            <a:ext cx="7391400" cy="1301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C51744-9195-452A-BCB9-54E6DE82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09" y="3386830"/>
            <a:ext cx="1801091" cy="626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3AA47F-6A7A-4C18-A01A-D74DCC350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03" y="693740"/>
            <a:ext cx="4257675" cy="7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CEE86-62CB-40FE-AD1F-33979A122F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Combing Hadcrut4 and NASA datasets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2FE32-FE0A-4E95-8122-3BC09F5F33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	We have combined the data from the </a:t>
            </a:r>
            <a:r>
              <a:rPr lang="en-US" b="1" dirty="0"/>
              <a:t>CMIP5</a:t>
            </a:r>
            <a:r>
              <a:rPr lang="en-US" dirty="0"/>
              <a:t> and </a:t>
            </a:r>
            <a:r>
              <a:rPr lang="en-US" b="1" dirty="0"/>
              <a:t>HadCRUT4 </a:t>
            </a:r>
            <a:r>
              <a:rPr lang="en-US" dirty="0"/>
              <a:t>and produced one single gridded data that we used for building our model and aggregated visualizations.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DDE9D-99BD-401F-8F7D-588C0196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676400"/>
            <a:ext cx="1685278" cy="1373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C845D-7C0F-440D-9EF4-A0EDC991B3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" y="3316596"/>
            <a:ext cx="8757082" cy="1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2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0D5A7-F466-4570-8008-8F22D0F485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Visualizing the combined dataset</a:t>
            </a:r>
          </a:p>
          <a:p>
            <a:r>
              <a:rPr lang="en-US" dirty="0">
                <a:latin typeface="Calibri" charset="0"/>
              </a:rPr>
              <a:t>Aggregated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EA959B-B0AB-4526-AB10-A07033CD30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7115"/>
            <a:ext cx="7958819" cy="460533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2EC6CED-FBA7-4C79-99B7-E2E4FE2C32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285" y="609600"/>
            <a:ext cx="8077200" cy="10668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This is a line plot which shows the increase in values of various </a:t>
            </a:r>
            <a:r>
              <a:rPr lang="en-US" dirty="0" err="1"/>
              <a:t>forcings</a:t>
            </a:r>
            <a:endParaRPr lang="en-US" dirty="0"/>
          </a:p>
          <a:p>
            <a:r>
              <a:rPr lang="en-US" dirty="0"/>
              <a:t>through the years.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3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FE71A-438A-4403-853D-A362A13C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Aggregated visualizations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23189-B40A-4A88-A309-F0E663509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21672"/>
            <a:ext cx="8653206" cy="4998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F6DBA4-496B-4C82-BD45-C97539C8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947" y="6019800"/>
            <a:ext cx="2551853" cy="838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A5C0E8-EC4B-47F7-920C-1A98D18D0EC3}"/>
              </a:ext>
            </a:extLst>
          </p:cNvPr>
          <p:cNvSpPr/>
          <p:nvPr/>
        </p:nvSpPr>
        <p:spPr>
          <a:xfrm>
            <a:off x="381000" y="676014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Individual plot for each of the </a:t>
            </a:r>
            <a:r>
              <a:rPr lang="en-US" dirty="0" err="1"/>
              <a:t>forcings</a:t>
            </a:r>
            <a:r>
              <a:rPr lang="en-US" dirty="0"/>
              <a:t> through the years:</a:t>
            </a:r>
          </a:p>
        </p:txBody>
      </p:sp>
    </p:spTree>
    <p:extLst>
      <p:ext uri="{BB962C8B-B14F-4D97-AF65-F5344CB8AC3E}">
        <p14:creationId xmlns:p14="http://schemas.microsoft.com/office/powerpoint/2010/main" val="1174017333"/>
      </p:ext>
    </p:extLst>
  </p:cSld>
  <p:clrMapOvr>
    <a:masterClrMapping/>
  </p:clrMapOvr>
</p:sld>
</file>

<file path=ppt/theme/theme1.xml><?xml version="1.0" encoding="utf-8"?>
<a:theme xmlns:a="http://schemas.openxmlformats.org/drawingml/2006/main" name="MasonBrand.pxtx">
  <a:themeElements>
    <a:clrScheme name="Custom 6">
      <a:dk1>
        <a:srgbClr val="116020"/>
      </a:dk1>
      <a:lt1>
        <a:sysClr val="window" lastClr="FFFFFF"/>
      </a:lt1>
      <a:dk2>
        <a:srgbClr val="1E6E86"/>
      </a:dk2>
      <a:lt2>
        <a:srgbClr val="C5D1D7"/>
      </a:lt2>
      <a:accent1>
        <a:srgbClr val="990B01"/>
      </a:accent1>
      <a:accent2>
        <a:srgbClr val="DFBD17"/>
      </a:accent2>
      <a:accent3>
        <a:srgbClr val="99611F"/>
      </a:accent3>
      <a:accent4>
        <a:srgbClr val="8C7B70"/>
      </a:accent4>
      <a:accent5>
        <a:srgbClr val="719920"/>
      </a:accent5>
      <a:accent6>
        <a:srgbClr val="EE6D17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544</Words>
  <Application>Microsoft Office PowerPoint</Application>
  <PresentationFormat>On-screen Show (4:3)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MasonBrand.pxtx</vt:lpstr>
      <vt:lpstr>GLOBAL TEMPRATURE CHANGE 1850-2016 (model)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2010-04-19T20:44:32Z</dcterms:created>
  <dcterms:modified xsi:type="dcterms:W3CDTF">2019-05-14T18:55:00Z</dcterms:modified>
</cp:coreProperties>
</file>